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SemiBold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35"/>
  </p:normalViewPr>
  <p:slideViewPr>
    <p:cSldViewPr snapToGrid="0">
      <p:cViewPr varScale="1">
        <p:scale>
          <a:sx n="140" d="100"/>
          <a:sy n="140" d="100"/>
        </p:scale>
        <p:origin x="94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6c1cbb15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16c1cbb15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67422e21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167422e21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0" name="Google Shape;2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16c1cbb15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16c1cbb15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5" name="Google Shape;3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61bc4c3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61bc4c34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67bc0073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167bc0073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7051a743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17051a743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67bc007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67bc007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67bc0073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67bc0073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67bc0073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167bc0073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67bc0073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67bc0073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7bc0073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167bc0073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478339" y="2571750"/>
            <a:ext cx="51165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560070" y="1062990"/>
            <a:ext cx="80679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4450" cy="74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ntent">
  <p:cSld name="One Content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560070" y="1062990"/>
            <a:ext cx="80679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4450" cy="74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big">
  <p:cSld name="Picture_big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65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95" name="Google Shape;9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big">
  <p:cSld name="Picture_big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65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line">
  <p:cSld name="Subhead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478339" y="2571750"/>
            <a:ext cx="5116500" cy="20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4700393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>
            <a:spLocks noGrp="1"/>
          </p:cNvSpPr>
          <p:nvPr>
            <p:ph type="body" idx="2"/>
          </p:nvPr>
        </p:nvSpPr>
        <p:spPr>
          <a:xfrm>
            <a:off x="515914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4450" cy="74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4700393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515914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pic>
        <p:nvPicPr>
          <p:cNvPr id="39" name="Google Shape;3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4450" cy="74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3">
  <p:cSld name="Two Content3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515915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pic>
        <p:nvPicPr>
          <p:cNvPr id="46" name="Google Shape;4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57725"/>
            <a:ext cx="9144000" cy="4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4700393" y="1062990"/>
            <a:ext cx="39276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4450" cy="743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ziotix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450675" y="2440300"/>
            <a:ext cx="5482200" cy="19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Miks on tööstusettevõttel vaja tehisaru abi?</a:t>
            </a:r>
            <a:br>
              <a:rPr lang="en" sz="30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Mida saab tehisaru tööstuses ära teha?</a:t>
            </a:r>
            <a:endParaRPr sz="3600"/>
          </a:p>
        </p:txBody>
      </p:sp>
      <p:sp>
        <p:nvSpPr>
          <p:cNvPr id="101" name="Google Shape;101;p25"/>
          <p:cNvSpPr txBox="1"/>
          <p:nvPr/>
        </p:nvSpPr>
        <p:spPr>
          <a:xfrm>
            <a:off x="115750" y="1947575"/>
            <a:ext cx="3145800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AIRE klubi #32</a:t>
            </a:r>
            <a:endParaRPr sz="265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115750" y="4366000"/>
            <a:ext cx="3951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Sparkup Tartu Teaduspark</a:t>
            </a:r>
            <a:br>
              <a:rPr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21. november 2024</a:t>
            </a:r>
            <a:endParaRPr sz="4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/>
          <p:nvPr/>
        </p:nvSpPr>
        <p:spPr>
          <a:xfrm>
            <a:off x="3102900" y="776175"/>
            <a:ext cx="26901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Montserrat"/>
                <a:ea typeface="Montserrat"/>
                <a:cs typeface="Montserrat"/>
                <a:sym typeface="Montserrat"/>
              </a:rPr>
              <a:t>AI </a:t>
            </a:r>
            <a:r>
              <a:rPr lang="en" sz="2400" dirty="0" err="1">
                <a:latin typeface="Montserrat"/>
                <a:ea typeface="Montserrat"/>
                <a:cs typeface="Montserrat"/>
                <a:sym typeface="Montserrat"/>
              </a:rPr>
              <a:t>nõustamine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34"/>
          <p:cNvSpPr/>
          <p:nvPr/>
        </p:nvSpPr>
        <p:spPr>
          <a:xfrm>
            <a:off x="380000" y="2258825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Demoprojekt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34"/>
          <p:cNvSpPr/>
          <p:nvPr/>
        </p:nvSpPr>
        <p:spPr>
          <a:xfrm>
            <a:off x="2764000" y="2258825"/>
            <a:ext cx="26409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RUP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7" name="Google Shape;187;p34"/>
          <p:cNvCxnSpPr>
            <a:stCxn id="184" idx="2"/>
            <a:endCxn id="185" idx="0"/>
          </p:cNvCxnSpPr>
          <p:nvPr/>
        </p:nvCxnSpPr>
        <p:spPr>
          <a:xfrm rot="5400000">
            <a:off x="2669850" y="480675"/>
            <a:ext cx="646200" cy="29100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8" name="Google Shape;188;p34"/>
          <p:cNvSpPr/>
          <p:nvPr/>
        </p:nvSpPr>
        <p:spPr>
          <a:xfrm>
            <a:off x="5477600" y="2258825"/>
            <a:ext cx="26409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EIS digitoetus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9" name="Google Shape;189;p34"/>
          <p:cNvCxnSpPr>
            <a:stCxn id="184" idx="2"/>
            <a:endCxn id="186" idx="0"/>
          </p:cNvCxnSpPr>
          <p:nvPr/>
        </p:nvCxnSpPr>
        <p:spPr>
          <a:xfrm rot="5400000">
            <a:off x="3943050" y="1753875"/>
            <a:ext cx="646200" cy="3636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90" name="Google Shape;190;p34"/>
          <p:cNvCxnSpPr>
            <a:endCxn id="188" idx="0"/>
          </p:cNvCxnSpPr>
          <p:nvPr/>
        </p:nvCxnSpPr>
        <p:spPr>
          <a:xfrm>
            <a:off x="3609650" y="1925525"/>
            <a:ext cx="3188400" cy="3333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91" name="Google Shape;191;p34"/>
          <p:cNvSpPr/>
          <p:nvPr/>
        </p:nvSpPr>
        <p:spPr>
          <a:xfrm>
            <a:off x="2439125" y="3603475"/>
            <a:ext cx="39513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Innovatsioonileping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2" name="Google Shape;192;p34"/>
          <p:cNvCxnSpPr>
            <a:stCxn id="184" idx="2"/>
          </p:cNvCxnSpPr>
          <p:nvPr/>
        </p:nvCxnSpPr>
        <p:spPr>
          <a:xfrm>
            <a:off x="4447950" y="1612575"/>
            <a:ext cx="0" cy="2010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825" y="228275"/>
            <a:ext cx="1983724" cy="5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5" descr="A screenshot of a c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000" y="237852"/>
            <a:ext cx="7544853" cy="3905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 descr="A screenshot of a c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774" y="182278"/>
            <a:ext cx="7035172" cy="2389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5928" y="1917736"/>
            <a:ext cx="6472144" cy="256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7"/>
          <p:cNvGrpSpPr/>
          <p:nvPr/>
        </p:nvGrpSpPr>
        <p:grpSpPr>
          <a:xfrm>
            <a:off x="413730" y="1069274"/>
            <a:ext cx="8211030" cy="3004951"/>
            <a:chOff x="3330" y="529524"/>
            <a:chExt cx="8211030" cy="3004951"/>
          </a:xfrm>
        </p:grpSpPr>
        <p:sp>
          <p:nvSpPr>
            <p:cNvPr id="210" name="Google Shape;210;p37"/>
            <p:cNvSpPr/>
            <p:nvPr/>
          </p:nvSpPr>
          <p:spPr>
            <a:xfrm rot="5400000">
              <a:off x="305427" y="1883824"/>
              <a:ext cx="909961" cy="151415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153532" y="2336230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7"/>
            <p:cNvSpPr txBox="1"/>
            <p:nvPr/>
          </p:nvSpPr>
          <p:spPr>
            <a:xfrm>
              <a:off x="153532" y="2336230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06.2022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Tehisintellekti lahenduste otstarbekuse ja ettevõtte suutlikkuse hindamine</a:t>
              </a:r>
              <a:endParaRPr/>
            </a:p>
          </p:txBody>
        </p:sp>
        <p:sp>
          <p:nvSpPr>
            <p:cNvPr id="213" name="Google Shape;213;p37"/>
            <p:cNvSpPr/>
            <p:nvPr/>
          </p:nvSpPr>
          <p:spPr>
            <a:xfrm>
              <a:off x="1262598" y="1772350"/>
              <a:ext cx="257922" cy="257922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7"/>
            <p:cNvSpPr/>
            <p:nvPr/>
          </p:nvSpPr>
          <p:spPr>
            <a:xfrm rot="5400000">
              <a:off x="1978887" y="1469725"/>
              <a:ext cx="909961" cy="151415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1826992" y="1922131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7"/>
            <p:cNvSpPr txBox="1"/>
            <p:nvPr/>
          </p:nvSpPr>
          <p:spPr>
            <a:xfrm>
              <a:off x="1826992" y="1922131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02.2023 AIRE tiimi külastus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7"/>
            <p:cNvSpPr/>
            <p:nvPr/>
          </p:nvSpPr>
          <p:spPr>
            <a:xfrm>
              <a:off x="2936058" y="1358251"/>
              <a:ext cx="257922" cy="257922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7"/>
            <p:cNvSpPr/>
            <p:nvPr/>
          </p:nvSpPr>
          <p:spPr>
            <a:xfrm rot="5400000">
              <a:off x="3652348" y="1055625"/>
              <a:ext cx="909961" cy="151415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7"/>
            <p:cNvSpPr/>
            <p:nvPr/>
          </p:nvSpPr>
          <p:spPr>
            <a:xfrm>
              <a:off x="3500452" y="1508032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7"/>
            <p:cNvSpPr txBox="1"/>
            <p:nvPr/>
          </p:nvSpPr>
          <p:spPr>
            <a:xfrm>
              <a:off x="3500452" y="1508032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10.2023 Tehisintellekti otstarbekuse nõustamine </a:t>
              </a:r>
              <a:endParaRPr/>
            </a:p>
          </p:txBody>
        </p:sp>
        <p:sp>
          <p:nvSpPr>
            <p:cNvPr id="221" name="Google Shape;221;p37"/>
            <p:cNvSpPr/>
            <p:nvPr/>
          </p:nvSpPr>
          <p:spPr>
            <a:xfrm>
              <a:off x="4609518" y="944152"/>
              <a:ext cx="257922" cy="257922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7"/>
            <p:cNvSpPr/>
            <p:nvPr/>
          </p:nvSpPr>
          <p:spPr>
            <a:xfrm rot="5400000">
              <a:off x="5325808" y="641526"/>
              <a:ext cx="909961" cy="151415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7"/>
            <p:cNvSpPr/>
            <p:nvPr/>
          </p:nvSpPr>
          <p:spPr>
            <a:xfrm>
              <a:off x="5173913" y="1093932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7"/>
            <p:cNvSpPr txBox="1"/>
            <p:nvPr/>
          </p:nvSpPr>
          <p:spPr>
            <a:xfrm>
              <a:off x="5173913" y="1093932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12.2023 AIRE demoprojekti taotlus 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7"/>
            <p:cNvSpPr/>
            <p:nvPr/>
          </p:nvSpPr>
          <p:spPr>
            <a:xfrm>
              <a:off x="6282978" y="530052"/>
              <a:ext cx="257922" cy="257922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7"/>
            <p:cNvSpPr/>
            <p:nvPr/>
          </p:nvSpPr>
          <p:spPr>
            <a:xfrm rot="5400000">
              <a:off x="6999268" y="227427"/>
              <a:ext cx="909961" cy="1514155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dk2"/>
            </a:solidFill>
            <a:ln w="254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7"/>
            <p:cNvSpPr/>
            <p:nvPr/>
          </p:nvSpPr>
          <p:spPr>
            <a:xfrm>
              <a:off x="6847373" y="679833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7"/>
            <p:cNvSpPr txBox="1"/>
            <p:nvPr/>
          </p:nvSpPr>
          <p:spPr>
            <a:xfrm>
              <a:off x="6847373" y="679833"/>
              <a:ext cx="1366987" cy="119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01.2024 demopojekti heakskiit ning 04. 2024 demoprojekti algus 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37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 descr="A glass of water on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377" y="644236"/>
            <a:ext cx="3782292" cy="378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 descr="A person in a white coat and mask in a factor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8922" y="644234"/>
            <a:ext cx="3782293" cy="378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5796" y="0"/>
            <a:ext cx="66324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3" y="728813"/>
            <a:ext cx="4355750" cy="36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0"/>
          <p:cNvPicPr preferRelativeResize="0"/>
          <p:nvPr/>
        </p:nvPicPr>
        <p:blipFill rotWithShape="1">
          <a:blip r:embed="rId4">
            <a:alphaModFix/>
          </a:blip>
          <a:srcRect l="26124" r="26110"/>
          <a:stretch/>
        </p:blipFill>
        <p:spPr>
          <a:xfrm>
            <a:off x="4995025" y="0"/>
            <a:ext cx="39307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Eesmärgid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4700400" y="1063014"/>
            <a:ext cx="39276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Silt &amp; toode:</a:t>
            </a:r>
            <a:endParaRPr sz="2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Läbi läinud siltide arv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Toode puudu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Vale toode pakendis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Mõni silt puudu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Toode vales kohas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Toode kortsus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1"/>
          <p:cNvSpPr txBox="1">
            <a:spLocks noGrp="1"/>
          </p:cNvSpPr>
          <p:nvPr>
            <p:ph type="body" idx="2"/>
          </p:nvPr>
        </p:nvSpPr>
        <p:spPr>
          <a:xfrm>
            <a:off x="159400" y="1063000"/>
            <a:ext cx="4412700" cy="26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Kuupäev:</a:t>
            </a:r>
            <a:endParaRPr sz="2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Kuupäev puudu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Kuupäev vales kohas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Kuupäev vale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Kuupäeva trüki kvaliteet madal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 rotWithShape="1">
          <a:blip r:embed="rId3">
            <a:alphaModFix/>
          </a:blip>
          <a:srcRect l="7209"/>
          <a:stretch/>
        </p:blipFill>
        <p:spPr>
          <a:xfrm>
            <a:off x="1309126" y="0"/>
            <a:ext cx="7149074" cy="46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Takti tuvastaja - optical flow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0" name="Google Shape;270;p44"/>
          <p:cNvPicPr preferRelativeResize="0"/>
          <p:nvPr/>
        </p:nvPicPr>
        <p:blipFill rotWithShape="1">
          <a:blip r:embed="rId3">
            <a:alphaModFix/>
          </a:blip>
          <a:srcRect r="50804"/>
          <a:stretch/>
        </p:blipFill>
        <p:spPr>
          <a:xfrm>
            <a:off x="141700" y="755275"/>
            <a:ext cx="4498473" cy="39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4"/>
          <p:cNvPicPr preferRelativeResize="0"/>
          <p:nvPr/>
        </p:nvPicPr>
        <p:blipFill rotWithShape="1">
          <a:blip r:embed="rId4">
            <a:alphaModFix/>
          </a:blip>
          <a:srcRect r="30699" b="6959"/>
          <a:stretch/>
        </p:blipFill>
        <p:spPr>
          <a:xfrm>
            <a:off x="4778632" y="755276"/>
            <a:ext cx="4336394" cy="390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5151150" y="1063000"/>
            <a:ext cx="38079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Teaduspark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Startup-inkubatsioon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Tehnoloogia arendus ja nõustamine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2"/>
          </p:nvPr>
        </p:nvSpPr>
        <p:spPr>
          <a:xfrm>
            <a:off x="515914" y="1062990"/>
            <a:ext cx="39276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50" y="998175"/>
            <a:ext cx="4747200" cy="2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8825" y="228275"/>
            <a:ext cx="1983724" cy="5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>
            <a:spLocks noGrp="1"/>
          </p:cNvSpPr>
          <p:nvPr>
            <p:ph type="body" idx="1"/>
          </p:nvPr>
        </p:nvSpPr>
        <p:spPr>
          <a:xfrm>
            <a:off x="515935" y="1063000"/>
            <a:ext cx="81123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Vabavaralised: zbar, zxing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Tasuline tarkvara: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https://www.viziotix.com/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Triipkoodi alusel teame, mida pildilt otsida ning kust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45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Triipkoodituvastus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body" idx="1"/>
          </p:nvPr>
        </p:nvSpPr>
        <p:spPr>
          <a:xfrm>
            <a:off x="515935" y="1063000"/>
            <a:ext cx="8112300" cy="3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➔"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teame, kus iga pakend olema peaks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➔"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Otsime iga pakendi alalt, kas leidub kõrge sobivusega koht (8 x jah/ei)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46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Loendamine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>
            <a:spLocks noGrp="1"/>
          </p:cNvSpPr>
          <p:nvPr>
            <p:ph type="body" idx="1"/>
          </p:nvPr>
        </p:nvSpPr>
        <p:spPr>
          <a:xfrm>
            <a:off x="515925" y="1063000"/>
            <a:ext cx="8112300" cy="23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Otsime kuupäeva eeldatud alalt </a:t>
            </a:r>
            <a:r>
              <a:rPr lang="en" sz="2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ParSeq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närvivõrgu abil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Kas leidub </a:t>
            </a:r>
            <a:r>
              <a:rPr lang="en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ddmmyyyy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formaadis sõne? (kp olemas, kp õiges kohas)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Kas </a:t>
            </a:r>
            <a:r>
              <a:rPr lang="en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ddmmyyyy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numbrid on </a:t>
            </a:r>
            <a:r>
              <a:rPr lang="en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korrektsed</a:t>
            </a: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 (kp korrektne)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Kas leiame punktid numbrite vahel? (kp kvaliteet)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47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Kuupäev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 b="17444"/>
          <a:stretch/>
        </p:blipFill>
        <p:spPr>
          <a:xfrm>
            <a:off x="2497125" y="3472348"/>
            <a:ext cx="3228975" cy="9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17450" y="3133800"/>
            <a:ext cx="680085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8"/>
          <p:cNvPicPr preferRelativeResize="0"/>
          <p:nvPr/>
        </p:nvPicPr>
        <p:blipFill rotWithShape="1">
          <a:blip r:embed="rId4">
            <a:alphaModFix/>
          </a:blip>
          <a:srcRect t="45142"/>
          <a:stretch/>
        </p:blipFill>
        <p:spPr>
          <a:xfrm>
            <a:off x="1017450" y="214325"/>
            <a:ext cx="2875150" cy="282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8"/>
          <p:cNvPicPr preferRelativeResize="0"/>
          <p:nvPr/>
        </p:nvPicPr>
        <p:blipFill rotWithShape="1">
          <a:blip r:embed="rId5">
            <a:alphaModFix/>
          </a:blip>
          <a:srcRect b="3540"/>
          <a:stretch/>
        </p:blipFill>
        <p:spPr>
          <a:xfrm>
            <a:off x="4206375" y="1793100"/>
            <a:ext cx="4570850" cy="9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>
            <a:spLocks noGrp="1"/>
          </p:cNvSpPr>
          <p:nvPr>
            <p:ph type="body" idx="1"/>
          </p:nvPr>
        </p:nvSpPr>
        <p:spPr>
          <a:xfrm>
            <a:off x="515925" y="1063000"/>
            <a:ext cx="81123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Tühi pakend 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" sz="2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Teised tooted (väga sarnased)</a:t>
            </a: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49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800">
                <a:latin typeface="Montserrat"/>
                <a:ea typeface="Montserrat"/>
                <a:cs typeface="Montserrat"/>
                <a:sym typeface="Montserrat"/>
              </a:rPr>
              <a:t>Pakendi sisu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9"/>
          <p:cNvSpPr txBox="1"/>
          <p:nvPr/>
        </p:nvSpPr>
        <p:spPr>
          <a:xfrm>
            <a:off x="515850" y="3645100"/>
            <a:ext cx="81123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Tooteakna pilt → </a:t>
            </a:r>
            <a:r>
              <a:rPr lang="en" sz="21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suur nägemismudel</a:t>
            </a:r>
            <a:r>
              <a:rPr lang="en"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→ pildi sisu semantiline esitus → otsustuspuu</a:t>
            </a:r>
            <a:endParaRPr sz="2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850" y="1984700"/>
            <a:ext cx="4856151" cy="15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2162" y="0"/>
            <a:ext cx="54796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ire_pärnu_demo.mp4">
            <a:hlinkClick r:id="" action="ppaction://media"/>
            <a:extLst>
              <a:ext uri="{FF2B5EF4-FFF2-40B4-BE49-F238E27FC236}">
                <a16:creationId xmlns:a16="http://schemas.microsoft.com/office/drawing/2014/main" id="{DB3827DE-9083-3DB4-5DD5-C9B5756F5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611" y="0"/>
            <a:ext cx="6318917" cy="47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2"/>
          <p:cNvSpPr txBox="1">
            <a:spLocks noGrp="1"/>
          </p:cNvSpPr>
          <p:nvPr>
            <p:ph type="body" idx="1"/>
          </p:nvPr>
        </p:nvSpPr>
        <p:spPr>
          <a:xfrm>
            <a:off x="298075" y="1063000"/>
            <a:ext cx="83298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Tehisaru rakendused AIREs ja Teaduspargis</a:t>
            </a:r>
            <a:endParaRPr sz="2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martin@teaduspark.ee</a:t>
            </a:r>
            <a:endParaRPr sz="2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teaduspark.ee/ai</a:t>
            </a:r>
            <a:endParaRPr sz="2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2" name="Google Shape;3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825" y="228275"/>
            <a:ext cx="1983724" cy="5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4468250" y="1063000"/>
            <a:ext cx="41598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Tehisaru rakendused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Kosmosetehnoloogia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Kaitsetehnoloogia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Rohetehnoloogia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Droonid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Tervise- ja biotehnoloogia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2"/>
          </p:nvPr>
        </p:nvSpPr>
        <p:spPr>
          <a:xfrm>
            <a:off x="515914" y="1062990"/>
            <a:ext cx="39276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850" y="1063000"/>
            <a:ext cx="4159676" cy="25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8825" y="228275"/>
            <a:ext cx="1983724" cy="5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311700" y="991050"/>
            <a:ext cx="8520600" cy="39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78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Montserrat"/>
              <a:buChar char="●"/>
            </a:pPr>
            <a:r>
              <a:rPr lang="en" sz="172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Konkurss avatakse 17. veebruaril 2025. Kandideerimise tähtaeg 15. aprillil 2025.​</a:t>
            </a:r>
            <a:endParaRPr sz="172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Montserrat"/>
              <a:buChar char="●"/>
            </a:pPr>
            <a:r>
              <a:rPr lang="en" sz="17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​NB! Osalemiseks vajalik läbida Tartu Teaduspargi eelhindamine, vähemalt 50% Up2Circ Akadeemia veebikoolitusest ja kirjutada tugev taotlus.​</a:t>
            </a: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Montserrat"/>
              <a:buChar char="●"/>
            </a:pPr>
            <a:r>
              <a:rPr lang="en" sz="172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Väikeprojektid, kuni 15 000 EUR, 0% omafin</a:t>
            </a:r>
            <a:r>
              <a:rPr lang="en" sz="17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Tulemuseks tasuvusuuring ja äriplaan.​</a:t>
            </a:r>
            <a:endParaRPr sz="172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2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78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20"/>
              <a:buFont typeface="Montserrat"/>
              <a:buChar char="●"/>
            </a:pPr>
            <a:r>
              <a:rPr lang="en" sz="172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Suurprojektid, kuni 50 000 EUR, 0% omafin. </a:t>
            </a:r>
            <a:r>
              <a:rPr lang="en" sz="172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Tulemuseks ringmajanduse elementide prototüüpimine ja rakendamine ettevõtte äri- ja toomisprotsessides, nt. olemasoleva toote ​ümberdisain, uued tooted, äriprotsessid ja teenused, jne.​</a:t>
            </a:r>
            <a:endParaRPr sz="139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Ringmajanduse toetus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9325"/>
            <a:ext cx="2129603" cy="55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Innovatsioon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1"/>
          </p:nvPr>
        </p:nvSpPr>
        <p:spPr>
          <a:xfrm>
            <a:off x="4700400" y="1063000"/>
            <a:ext cx="43257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Teaduspark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rakendamine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Edge computing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integratsioon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süsteemi projekteerimine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9"/>
          <p:cNvSpPr txBox="1">
            <a:spLocks noGrp="1"/>
          </p:cNvSpPr>
          <p:nvPr>
            <p:ph type="body" idx="2"/>
          </p:nvPr>
        </p:nvSpPr>
        <p:spPr>
          <a:xfrm>
            <a:off x="117825" y="1063000"/>
            <a:ext cx="40779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Ülikool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Meetodite arendus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Pildituvastus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Sensoritehnoloogia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Montserrat"/>
              <a:buChar char="○"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Keelemudelid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9"/>
          <p:cNvSpPr txBox="1"/>
          <p:nvPr/>
        </p:nvSpPr>
        <p:spPr>
          <a:xfrm>
            <a:off x="518350" y="3874375"/>
            <a:ext cx="8697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ettevõte - küpsete tehnoloogiate pakkumine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Tehisaru nõustamine ja projekteerimine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30"/>
          <p:cNvSpPr txBox="1">
            <a:spLocks noGrp="1"/>
          </p:cNvSpPr>
          <p:nvPr>
            <p:ph type="body" idx="1"/>
          </p:nvPr>
        </p:nvSpPr>
        <p:spPr>
          <a:xfrm>
            <a:off x="4700393" y="1062990"/>
            <a:ext cx="39276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Projekteerimine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Protsessi disain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arhitektuuri loomine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Liidestuste analüüs ja läbirääkimine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Sensorite valimine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Andmearhitektuur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2"/>
          </p:nvPr>
        </p:nvSpPr>
        <p:spPr>
          <a:xfrm>
            <a:off x="515914" y="1062990"/>
            <a:ext cx="3927600" cy="3258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Nõustamine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Kus kasutada AI-d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Millist AI-d kasutada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Kuidas protsesse muuta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Milline eeltöö on vaja teha (digitaliseerimine)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9570" algn="l" rtl="0"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●"/>
            </a:pPr>
            <a:r>
              <a:rPr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Milline on (vajalik) tehnoloogiline valmidus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Protsessi disain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1"/>
          </p:nvPr>
        </p:nvSpPr>
        <p:spPr>
          <a:xfrm>
            <a:off x="4700400" y="2835420"/>
            <a:ext cx="3927600" cy="148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Mina: OK, teeme kindlaks, aga loeme selle ka üle, mitu vorsti sinna pakendisse sai!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2"/>
          </p:nvPr>
        </p:nvSpPr>
        <p:spPr>
          <a:xfrm>
            <a:off x="393175" y="2850719"/>
            <a:ext cx="3927600" cy="1455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Ragnar: tahaks teada, kas suitsuvorst sai ikka pakendisse õiget pidi?</a:t>
            </a:r>
            <a:endParaRPr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2"/>
          </p:nvPr>
        </p:nvSpPr>
        <p:spPr>
          <a:xfrm>
            <a:off x="393175" y="1031300"/>
            <a:ext cx="8090100" cy="1455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Tehisaru suurendab efektiivsust. Enamasti muutub ka tootmis- või äriprotsess.</a:t>
            </a: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Montserrat"/>
                <a:ea typeface="Montserrat"/>
                <a:cs typeface="Montserrat"/>
                <a:sym typeface="Montserrat"/>
              </a:rPr>
              <a:t>Esialgne mõte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7207021" y="3561467"/>
            <a:ext cx="1421100" cy="760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2"/>
          <p:cNvSpPr/>
          <p:nvPr/>
        </p:nvSpPr>
        <p:spPr>
          <a:xfrm>
            <a:off x="603775" y="19302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Kaamera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32"/>
          <p:cNvSpPr/>
          <p:nvPr/>
        </p:nvSpPr>
        <p:spPr>
          <a:xfrm>
            <a:off x="3414150" y="19302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Kvaliteedi hindamine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2"/>
          <p:cNvSpPr/>
          <p:nvPr/>
        </p:nvSpPr>
        <p:spPr>
          <a:xfrm>
            <a:off x="6224525" y="1930200"/>
            <a:ext cx="26409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Vea parandamine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8" name="Google Shape;158;p32"/>
          <p:cNvCxnSpPr>
            <a:stCxn id="155" idx="3"/>
            <a:endCxn id="156" idx="1"/>
          </p:cNvCxnSpPr>
          <p:nvPr/>
        </p:nvCxnSpPr>
        <p:spPr>
          <a:xfrm>
            <a:off x="2919475" y="2348400"/>
            <a:ext cx="494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9" name="Google Shape;159;p32"/>
          <p:cNvCxnSpPr>
            <a:stCxn id="156" idx="3"/>
            <a:endCxn id="157" idx="1"/>
          </p:cNvCxnSpPr>
          <p:nvPr/>
        </p:nvCxnSpPr>
        <p:spPr>
          <a:xfrm>
            <a:off x="5729850" y="2348400"/>
            <a:ext cx="494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1418492" y="98765"/>
            <a:ext cx="7209600" cy="63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AI projekt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1"/>
          </p:nvPr>
        </p:nvSpPr>
        <p:spPr>
          <a:xfrm>
            <a:off x="7207021" y="3561467"/>
            <a:ext cx="1421100" cy="760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3"/>
          <p:cNvSpPr/>
          <p:nvPr/>
        </p:nvSpPr>
        <p:spPr>
          <a:xfrm>
            <a:off x="298975" y="19302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Kaamera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3"/>
          <p:cNvSpPr/>
          <p:nvPr/>
        </p:nvSpPr>
        <p:spPr>
          <a:xfrm>
            <a:off x="3414150" y="19302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Kvaliteedi hindamine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3"/>
          <p:cNvSpPr/>
          <p:nvPr/>
        </p:nvSpPr>
        <p:spPr>
          <a:xfrm>
            <a:off x="6376925" y="1930200"/>
            <a:ext cx="25722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Montserrat"/>
                <a:ea typeface="Montserrat"/>
                <a:cs typeface="Montserrat"/>
                <a:sym typeface="Montserrat"/>
              </a:rPr>
              <a:t>Vea parandamine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9" name="Google Shape;169;p33"/>
          <p:cNvCxnSpPr>
            <a:stCxn id="166" idx="3"/>
            <a:endCxn id="167" idx="1"/>
          </p:cNvCxnSpPr>
          <p:nvPr/>
        </p:nvCxnSpPr>
        <p:spPr>
          <a:xfrm>
            <a:off x="2614675" y="2348400"/>
            <a:ext cx="799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33"/>
          <p:cNvCxnSpPr>
            <a:stCxn id="167" idx="3"/>
            <a:endCxn id="168" idx="1"/>
          </p:cNvCxnSpPr>
          <p:nvPr/>
        </p:nvCxnSpPr>
        <p:spPr>
          <a:xfrm>
            <a:off x="5729850" y="2348400"/>
            <a:ext cx="647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1" name="Google Shape;171;p33"/>
          <p:cNvSpPr/>
          <p:nvPr/>
        </p:nvSpPr>
        <p:spPr>
          <a:xfrm>
            <a:off x="260775" y="7838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ERP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33"/>
          <p:cNvSpPr/>
          <p:nvPr/>
        </p:nvSpPr>
        <p:spPr>
          <a:xfrm>
            <a:off x="6453150" y="3099075"/>
            <a:ext cx="2496000" cy="96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ERP või andmeladu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3" name="Google Shape;173;p33"/>
          <p:cNvCxnSpPr>
            <a:stCxn id="171" idx="3"/>
            <a:endCxn id="167" idx="0"/>
          </p:cNvCxnSpPr>
          <p:nvPr/>
        </p:nvCxnSpPr>
        <p:spPr>
          <a:xfrm>
            <a:off x="2576475" y="1202000"/>
            <a:ext cx="1995600" cy="7281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4" name="Google Shape;174;p33"/>
          <p:cNvCxnSpPr>
            <a:stCxn id="167" idx="2"/>
            <a:endCxn id="172" idx="1"/>
          </p:cNvCxnSpPr>
          <p:nvPr/>
        </p:nvCxnSpPr>
        <p:spPr>
          <a:xfrm rot="-5400000" flipH="1">
            <a:off x="5104650" y="2233950"/>
            <a:ext cx="816000" cy="1881300"/>
          </a:xfrm>
          <a:prstGeom prst="bentConnector2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5" name="Google Shape;175;p33"/>
          <p:cNvSpPr/>
          <p:nvPr/>
        </p:nvSpPr>
        <p:spPr>
          <a:xfrm>
            <a:off x="298975" y="3076600"/>
            <a:ext cx="2315700" cy="83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Montserrat"/>
                <a:ea typeface="Montserrat"/>
                <a:cs typeface="Montserrat"/>
                <a:sym typeface="Montserrat"/>
              </a:rPr>
              <a:t>Eelmised protsessid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6" name="Google Shape;176;p33"/>
          <p:cNvCxnSpPr>
            <a:stCxn id="175" idx="3"/>
            <a:endCxn id="167" idx="1"/>
          </p:cNvCxnSpPr>
          <p:nvPr/>
        </p:nvCxnSpPr>
        <p:spPr>
          <a:xfrm rot="10800000" flipH="1">
            <a:off x="2614675" y="2348500"/>
            <a:ext cx="799500" cy="1146300"/>
          </a:xfrm>
          <a:prstGeom prst="bentConnector3">
            <a:avLst>
              <a:gd name="adj1" fmla="val 49998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77" name="Google Shape;177;p33"/>
          <p:cNvSpPr/>
          <p:nvPr/>
        </p:nvSpPr>
        <p:spPr>
          <a:xfrm>
            <a:off x="6323000" y="718550"/>
            <a:ext cx="2572200" cy="96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Montserrat"/>
                <a:ea typeface="Montserrat"/>
                <a:cs typeface="Montserrat"/>
                <a:sym typeface="Montserrat"/>
              </a:rPr>
              <a:t>Liini kontroller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8" name="Google Shape;178;p33"/>
          <p:cNvCxnSpPr>
            <a:stCxn id="167" idx="3"/>
            <a:endCxn id="177" idx="1"/>
          </p:cNvCxnSpPr>
          <p:nvPr/>
        </p:nvCxnSpPr>
        <p:spPr>
          <a:xfrm rot="10800000" flipH="1">
            <a:off x="5729850" y="1202100"/>
            <a:ext cx="593100" cy="1146300"/>
          </a:xfrm>
          <a:prstGeom prst="bentConnector3">
            <a:avLst>
              <a:gd name="adj1" fmla="val 5000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Macintosh PowerPoint</Application>
  <PresentationFormat>On-screen Show (16:9)</PresentationFormat>
  <Paragraphs>115</Paragraphs>
  <Slides>29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Montserrat SemiBold</vt:lpstr>
      <vt:lpstr>Montserrat</vt:lpstr>
      <vt:lpstr>Arial</vt:lpstr>
      <vt:lpstr>Office Theme</vt:lpstr>
      <vt:lpstr>Simple Light</vt:lpstr>
      <vt:lpstr>Miks on tööstusettevõttel vaja tehisaru abi? Mida saab tehisaru tööstuses ära teha?</vt:lpstr>
      <vt:lpstr>PowerPoint Presentation</vt:lpstr>
      <vt:lpstr>PowerPoint Presentation</vt:lpstr>
      <vt:lpstr>Ringmajanduse toetus</vt:lpstr>
      <vt:lpstr>Innovatsioon</vt:lpstr>
      <vt:lpstr>Tehisaru nõustamine ja projekteerimine</vt:lpstr>
      <vt:lpstr>Protsessi disain</vt:lpstr>
      <vt:lpstr>Esialgne mõte</vt:lpstr>
      <vt:lpstr>AI projekt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Eesmärgid</vt:lpstr>
      <vt:lpstr>PowerPoint Presentation</vt:lpstr>
      <vt:lpstr>Takti tuvastaja - optical flow</vt:lpstr>
      <vt:lpstr>Triipkoodituvastus</vt:lpstr>
      <vt:lpstr>Loendamine</vt:lpstr>
      <vt:lpstr>Kuupäev</vt:lpstr>
      <vt:lpstr>PowerPoint Presentation</vt:lpstr>
      <vt:lpstr>Pakendi sisu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Laura Tillo</cp:lastModifiedBy>
  <cp:revision>1</cp:revision>
  <dcterms:modified xsi:type="dcterms:W3CDTF">2024-11-26T09:26:05Z</dcterms:modified>
</cp:coreProperties>
</file>